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9"/>
  </p:notesMasterIdLst>
  <p:sldIdLst>
    <p:sldId id="267" r:id="rId3"/>
    <p:sldId id="268" r:id="rId4"/>
    <p:sldId id="270" r:id="rId5"/>
    <p:sldId id="271" r:id="rId6"/>
    <p:sldId id="272" r:id="rId7"/>
    <p:sldId id="273" r:id="rId8"/>
    <p:sldId id="274" r:id="rId9"/>
    <p:sldId id="276" r:id="rId10"/>
    <p:sldId id="277" r:id="rId11"/>
    <p:sldId id="275" r:id="rId12"/>
    <p:sldId id="278" r:id="rId13"/>
    <p:sldId id="279" r:id="rId14"/>
    <p:sldId id="280" r:id="rId15"/>
    <p:sldId id="281" r:id="rId16"/>
    <p:sldId id="286" r:id="rId17"/>
    <p:sldId id="287" r:id="rId18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17" autoAdjust="0"/>
  </p:normalViewPr>
  <p:slideViewPr>
    <p:cSldViewPr>
      <p:cViewPr>
        <p:scale>
          <a:sx n="80" d="100"/>
          <a:sy n="80" d="100"/>
        </p:scale>
        <p:origin x="-144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2D4A6-8D05-4DD6-AD38-D6DBC530E476}" type="datetimeFigureOut">
              <a:rPr lang="nb-NO" smtClean="0"/>
              <a:t>21.04.2016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88410-12D6-4A23-AC9A-14ED6FB74B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2674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88410-12D6-4A23-AC9A-14ED6FB74BE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804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56BCD-C795-41F0-A7D7-093821F7B5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93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48C58-D0D2-4921-A1DB-A9EEA7FE6D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406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E9F4C-62B6-4E03-83A3-5411B252D3C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781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7E18C-CBFE-4079-A5BB-B078DCF5102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2034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E3300-6AC0-4444-9D2D-D87B8BD76F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526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1D961-D8C8-4F8F-9328-FB4CCD31326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611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CD272-0E81-467E-87F8-E41620D47D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717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270FA-FA2A-48FB-BEBD-2F0CF671F82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883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7E863-4F91-4671-BE29-1EAA1EAE79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330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7CAE2-3035-4F8C-A598-CCC92B3C46F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86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F02A1-AEC4-4570-B461-0427A4D07E3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922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2B14F-E0E9-406A-92B4-14759FE5B79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78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C2BC8-4035-4090-B533-F16E90DE9A9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027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ACFB5-D481-4CB3-B760-43E9C6FB519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9620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94011-8C4C-45FF-9D4C-0C0BC429E5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970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E5D26-7551-4386-86CC-31BDE41A74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498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4280D-E6A0-41F4-8755-7B2FD330112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803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5D689-0C8A-4144-A1A7-7F2D671321C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948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A48DF-95BD-418B-8A14-105F7EE4E0B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274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B28C1-3B9C-4C60-8C15-970E91B281F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274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C2ECD-5787-45B5-80AF-F83C37E3A49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782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C810D-B82F-4E47-ACFB-1C038D69025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757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3381281-3728-437C-BA10-3425553CEE7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586F8B-8DB3-4540-9ACB-34B7183E328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633412"/>
          </a:xfrm>
        </p:spPr>
        <p:txBody>
          <a:bodyPr/>
          <a:lstStyle/>
          <a:p>
            <a:r>
              <a:rPr lang="nb-NO" b="1" dirty="0" smtClean="0"/>
              <a:t>Program </a:t>
            </a:r>
            <a:endParaRPr lang="nb-NO" altLang="nb-NO" dirty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1800" dirty="0" smtClean="0"/>
          </a:p>
          <a:p>
            <a:pPr marL="609600" indent="-609600" eaLnBrk="1" hangingPunct="1"/>
            <a:endParaRPr lang="nb-NO" altLang="nb-NO" sz="1800" dirty="0"/>
          </a:p>
          <a:p>
            <a:pPr marL="609600" indent="-609600" eaLnBrk="1" hangingPunct="1"/>
            <a:r>
              <a:rPr lang="nb-NO" altLang="nb-NO" sz="1800" dirty="0" smtClean="0"/>
              <a:t>Ordfører sine tanker for Stor-Elvdal fram mot 2030 </a:t>
            </a:r>
          </a:p>
          <a:p>
            <a:pPr marL="609600" indent="-609600" eaLnBrk="1" hangingPunct="1"/>
            <a:r>
              <a:rPr lang="nb-NO" altLang="nb-NO" sz="1800" dirty="0" smtClean="0"/>
              <a:t>Rådmannen presenterer regional analyse for Stor-Elvdal 2015 – Telemarksforskning</a:t>
            </a:r>
          </a:p>
          <a:p>
            <a:pPr marL="609600" indent="-609600" eaLnBrk="1" hangingPunct="1"/>
            <a:r>
              <a:rPr lang="nb-NO" altLang="nb-NO" sz="1800" dirty="0" smtClean="0"/>
              <a:t>Partiene i KS får 10min hver til å si hvordan de mener vi skal bygge en inkluderende og bærekraftig kommune</a:t>
            </a:r>
          </a:p>
          <a:p>
            <a:pPr marL="609600" indent="-609600" eaLnBrk="1" hangingPunct="1"/>
            <a:r>
              <a:rPr lang="nb-NO" altLang="nb-NO" sz="1800" dirty="0" smtClean="0"/>
              <a:t>Paneldebatt hvor gruppelederne svarer på spørsmål fra salen og øvrige kommunestyrerepresentanter </a:t>
            </a:r>
          </a:p>
          <a:p>
            <a:pPr marL="609600" indent="-609600" eaLnBrk="1" hangingPunct="1"/>
            <a:r>
              <a:rPr lang="nb-NO" altLang="nb-NO" sz="1800" dirty="0" smtClean="0"/>
              <a:t>Avslutning ved ordfører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994122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   </a:t>
            </a:r>
            <a:r>
              <a:rPr lang="nb-NO" altLang="nb-NO" sz="2400" dirty="0" smtClean="0"/>
              <a:t>REGIONAL ANALYSE FOR STOR-ELVDAL 2015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7408863" cy="4929411"/>
          </a:xfrm>
        </p:spPr>
        <p:txBody>
          <a:bodyPr/>
          <a:lstStyle/>
          <a:p>
            <a:endParaRPr lang="nb-NO" sz="800" dirty="0">
              <a:solidFill>
                <a:srgbClr val="000000"/>
              </a:solidFill>
              <a:latin typeface="Georgia"/>
            </a:endParaRPr>
          </a:p>
          <a:p>
            <a:pPr marL="0" indent="0" algn="ctr">
              <a:buNone/>
            </a:pPr>
            <a:endParaRPr lang="nb-NO" sz="2400" b="1" i="0" u="none" strike="noStrike" baseline="0" dirty="0" smtClean="0">
              <a:latin typeface="Georgia"/>
            </a:endParaRPr>
          </a:p>
          <a:p>
            <a:pPr marL="0" indent="0" algn="ctr">
              <a:buNone/>
            </a:pPr>
            <a:endParaRPr lang="nb-NO" sz="2400" b="1" dirty="0">
              <a:latin typeface="Georgia"/>
            </a:endParaRPr>
          </a:p>
          <a:p>
            <a:pPr marL="0" indent="0" algn="ctr">
              <a:buNone/>
            </a:pPr>
            <a:endParaRPr lang="nb-NO" sz="2400" b="1" i="0" u="none" strike="noStrike" baseline="0" dirty="0" smtClean="0">
              <a:latin typeface="Georgia"/>
            </a:endParaRPr>
          </a:p>
          <a:p>
            <a:pPr marL="0" indent="0" algn="ctr">
              <a:buNone/>
            </a:pPr>
            <a:r>
              <a:rPr lang="nb-NO" sz="2400" b="1" i="0" u="none" strike="noStrike" baseline="0" dirty="0" smtClean="0">
                <a:latin typeface="Georgia"/>
              </a:rPr>
              <a:t>Kan et sted påvirke sin egen utvikling? </a:t>
            </a:r>
            <a:endParaRPr lang="nb-NO" altLang="nb-NO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7408863" cy="504800"/>
          </a:xfrm>
        </p:spPr>
        <p:txBody>
          <a:bodyPr/>
          <a:lstStyle/>
          <a:p>
            <a:pPr eaLnBrk="1" hangingPunct="1"/>
            <a:r>
              <a:rPr lang="nb-NO" altLang="nb-NO" sz="2400" dirty="0" smtClean="0"/>
              <a:t>Innledning</a:t>
            </a:r>
            <a:r>
              <a:rPr lang="nb-NO" altLang="nb-NO" dirty="0" smtClean="0"/>
              <a:t> 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620688"/>
            <a:ext cx="7408863" cy="5505475"/>
          </a:xfrm>
        </p:spPr>
        <p:txBody>
          <a:bodyPr/>
          <a:lstStyle/>
          <a:p>
            <a:pPr eaLnBrk="1" hangingPunct="1">
              <a:buFontTx/>
              <a:buChar char="-"/>
            </a:pPr>
            <a:endParaRPr lang="nb-NO" altLang="nb-NO" sz="1600" dirty="0" smtClean="0"/>
          </a:p>
          <a:p>
            <a:pPr eaLnBrk="1" hangingPunct="1">
              <a:buFontTx/>
              <a:buChar char="-"/>
            </a:pPr>
            <a:r>
              <a:rPr lang="nb-NO" altLang="nb-NO" sz="1600" dirty="0" smtClean="0"/>
              <a:t>SE har hatt en sterk nedgang i ant. arbeidsplasser siden 2000. Næringslivet har opplevd størst nedgang. Hver 5 arbeidsplass er borte siden 2000!</a:t>
            </a:r>
          </a:p>
          <a:p>
            <a:pPr eaLnBrk="1" hangingPunct="1">
              <a:buFontTx/>
              <a:buChar char="-"/>
            </a:pPr>
            <a:r>
              <a:rPr lang="nb-NO" altLang="nb-NO" sz="1600" dirty="0" smtClean="0"/>
              <a:t>Næringsliv konsentrert om bransjer som landbruk og treindustri, handel, bygg og anlegg. Få arbeidsplasser i teknologiske og kompetanseintensive bransjer. Næringslivet er lite med tanke på befolkningsstørrelse. </a:t>
            </a:r>
          </a:p>
          <a:p>
            <a:pPr eaLnBrk="1" hangingPunct="1">
              <a:buFontTx/>
              <a:buChar char="-"/>
            </a:pPr>
            <a:r>
              <a:rPr lang="nb-NO" altLang="nb-NO" sz="1600" dirty="0" smtClean="0"/>
              <a:t>Næringslivet i SE har svak lønnsomhet, lav verdiskapning per ansatt og relativt få nyetableringer. Utviklingen i næringslivet er svært svak. </a:t>
            </a:r>
          </a:p>
          <a:p>
            <a:pPr eaLnBrk="1" hangingPunct="1">
              <a:buFontTx/>
              <a:buChar char="-"/>
            </a:pPr>
            <a:r>
              <a:rPr lang="nb-NO" altLang="nb-NO" sz="1600" dirty="0" smtClean="0"/>
              <a:t>Nedgangen i folketallet siden 2000 er på 12.8% og skyldes utflytting og fødselsunderskudd. Få innvandrere bosetter seg og blir i SE. </a:t>
            </a:r>
          </a:p>
          <a:p>
            <a:pPr eaLnBrk="1" hangingPunct="1">
              <a:buFontTx/>
              <a:buChar char="-"/>
            </a:pPr>
            <a:r>
              <a:rPr lang="nb-NO" altLang="nb-NO" sz="1600" dirty="0" smtClean="0"/>
              <a:t>De strukturelle endringene i Norge siden finanskrisen i 2008 har ikke passet profilen til SE særlig godt – vi er ikke vært attraktive nok for næringslivet.</a:t>
            </a:r>
          </a:p>
          <a:p>
            <a:pPr eaLnBrk="1" hangingPunct="1">
              <a:buFontTx/>
              <a:buChar char="-"/>
            </a:pPr>
            <a:endParaRPr lang="nb-NO" altLang="nb-NO" sz="1600" dirty="0" smtClean="0"/>
          </a:p>
          <a:p>
            <a:pPr eaLnBrk="1" hangingPunct="1">
              <a:buFontTx/>
              <a:buChar char="-"/>
            </a:pPr>
            <a:r>
              <a:rPr lang="nb-NO" altLang="nb-NO" sz="1600" dirty="0" smtClean="0"/>
              <a:t>Hva må til for endre utviklingen? </a:t>
            </a:r>
            <a:endParaRPr lang="nb-NO" altLang="nb-NO" sz="1600" dirty="0"/>
          </a:p>
          <a:p>
            <a:pPr eaLnBrk="1" hangingPunct="1">
              <a:buFontTx/>
              <a:buChar char="-"/>
            </a:pPr>
            <a:r>
              <a:rPr lang="nb-NO" altLang="nb-NO" sz="1600" dirty="0" smtClean="0"/>
              <a:t>SE må utvikle arbeidsplassene sine bedre og øke vår bostedsattraktivitet  vesentlig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18058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Befolkningsutvikling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764704"/>
            <a:ext cx="7408863" cy="5361459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3" y="764704"/>
            <a:ext cx="7350919" cy="5464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Flyttestrømmer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56" y="908051"/>
            <a:ext cx="7361607" cy="540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Arbeidsplassene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9" y="908049"/>
            <a:ext cx="7730318" cy="576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Arbeidsplassene</a:t>
            </a:r>
            <a:endParaRPr lang="nb-NO" altLang="nb-NO" sz="28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814" y="1055181"/>
            <a:ext cx="1895079" cy="496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08050"/>
            <a:ext cx="2457450" cy="547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Verdiskaping i Stor-Elvdal</a:t>
            </a:r>
            <a:endParaRPr lang="nb-NO" altLang="nb-NO" sz="2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856755"/>
            <a:ext cx="6480720" cy="530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Næringsutviklingen oppsummert</a:t>
            </a:r>
            <a:endParaRPr lang="nb-NO" altLang="nb-NO" sz="28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88499"/>
            <a:ext cx="6048672" cy="542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Hva skaper attraktivitet?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050"/>
            <a:ext cx="7405248" cy="547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Bostedstedsattraktivitet</a:t>
            </a:r>
            <a:endParaRPr lang="nb-NO" altLang="nb-NO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764704"/>
            <a:ext cx="7394069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Attraktivitet </a:t>
            </a:r>
            <a:endParaRPr lang="nb-NO" altLang="nb-NO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08556"/>
            <a:ext cx="7686675" cy="584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Hvordan snu utviklingen?</a:t>
            </a:r>
            <a:endParaRPr lang="nb-NO" altLang="nb-NO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9" y="908051"/>
            <a:ext cx="7686674" cy="5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Scenarier for arbeidsplassvekst</a:t>
            </a:r>
            <a:endParaRPr lang="nb-NO" altLang="nb-NO" sz="2800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050"/>
            <a:ext cx="7344816" cy="460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948" y="5514527"/>
            <a:ext cx="5448300" cy="115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08863" cy="490066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Scenarier for befolkningsvekst</a:t>
            </a:r>
            <a:endParaRPr lang="nb-NO" altLang="nb-NO" sz="2800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7408863" cy="5218113"/>
          </a:xfrm>
        </p:spPr>
        <p:txBody>
          <a:bodyPr/>
          <a:lstStyle/>
          <a:p>
            <a:pPr marL="609600" indent="-609600" eaLnBrk="1" hangingPunct="1"/>
            <a:endParaRPr lang="nb-NO" altLang="nb-NO" sz="28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4" y="947739"/>
            <a:ext cx="7225208" cy="420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186511"/>
            <a:ext cx="53816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nner grønnt m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63" y="0"/>
            <a:ext cx="1277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logo Stor-Elvdal kommune for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71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1520" y="908051"/>
            <a:ext cx="7408863" cy="5977334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nb-NO" sz="800" dirty="0" smtClean="0">
              <a:solidFill>
                <a:srgbClr val="000000"/>
              </a:solidFill>
              <a:latin typeface="Georgia"/>
            </a:endParaRPr>
          </a:p>
          <a:p>
            <a:pPr marL="0" indent="0" algn="ctr">
              <a:buNone/>
            </a:pPr>
            <a:r>
              <a:rPr lang="nb-NO" sz="2800" dirty="0" smtClean="0">
                <a:latin typeface="Georgia"/>
              </a:rPr>
              <a:t>Foreløpig</a:t>
            </a:r>
            <a:r>
              <a:rPr lang="nb-NO" sz="2800" dirty="0">
                <a:latin typeface="Georgia"/>
              </a:rPr>
              <a:t>, takk for oppmerksomheten! </a:t>
            </a:r>
            <a:endParaRPr lang="nb-NO" alt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val="2916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or-Elvdal kommune PowerPoint mal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or-Elvdal kommune PowePoint mal">
  <a:themeElements>
    <a:clrScheme name="Stor-Elvdal kommune PowePoint 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or-Elvdal kommune PowePoint 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or-Elvdal kommune PowePoint 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r-Elvdal kommune PowePoint 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r-Elvdal kommune PowePoint 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r-Elvdal kommune PowePoint 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r-Elvdal kommune PowePoint 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r-Elvdal kommune PowePoint 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r-Elvdal kommune PowePoint 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r-Elvdal kommune PowePoint 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r-Elvdal kommune PowePoint 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r-Elvdal kommune PowePoint 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r-Elvdal kommune PowePoint 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r-Elvdal kommune PowePoint 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Stor-Elvdal kommune PowerPoint mal</Template>
  <TotalTime>108</TotalTime>
  <Words>249</Words>
  <Application>Microsoft Office PowerPoint</Application>
  <PresentationFormat>Skjermfremvisning (4:3)</PresentationFormat>
  <Paragraphs>39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18" baseType="lpstr">
      <vt:lpstr>Stor-Elvdal kommune PowerPoint mal</vt:lpstr>
      <vt:lpstr>Stor-Elvdal kommune PowePoint mal</vt:lpstr>
      <vt:lpstr>Program </vt:lpstr>
      <vt:lpstr>   REGIONAL ANALYSE FOR STOR-ELVDAL 2015</vt:lpstr>
      <vt:lpstr>Innledning </vt:lpstr>
      <vt:lpstr>Befolkningsutvikling</vt:lpstr>
      <vt:lpstr>Flyttestrømmer</vt:lpstr>
      <vt:lpstr>Arbeidsplassene</vt:lpstr>
      <vt:lpstr>Arbeidsplassene</vt:lpstr>
      <vt:lpstr>Verdiskaping i Stor-Elvdal</vt:lpstr>
      <vt:lpstr>Næringsutviklingen oppsummert</vt:lpstr>
      <vt:lpstr>Hva skaper attraktivitet?</vt:lpstr>
      <vt:lpstr>Bostedstedsattraktivitet</vt:lpstr>
      <vt:lpstr>Attraktivitet </vt:lpstr>
      <vt:lpstr>Hvordan snu utviklingen?</vt:lpstr>
      <vt:lpstr>Scenarier for arbeidsplassvekst</vt:lpstr>
      <vt:lpstr>Scenarier for befolkningsvekst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</dc:title>
  <dc:creator>Leif Harald Walle</dc:creator>
  <cp:lastModifiedBy>Leif Harald Walle</cp:lastModifiedBy>
  <cp:revision>11</cp:revision>
  <dcterms:created xsi:type="dcterms:W3CDTF">2016-04-20T09:43:50Z</dcterms:created>
  <dcterms:modified xsi:type="dcterms:W3CDTF">2016-04-21T08:09:25Z</dcterms:modified>
</cp:coreProperties>
</file>